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57" r:id="rId3"/>
    <p:sldId id="297" r:id="rId4"/>
    <p:sldId id="261" r:id="rId5"/>
    <p:sldId id="293" r:id="rId6"/>
    <p:sldId id="282" r:id="rId7"/>
    <p:sldId id="278" r:id="rId8"/>
    <p:sldId id="292" r:id="rId9"/>
    <p:sldId id="296" r:id="rId10"/>
    <p:sldId id="302" r:id="rId11"/>
    <p:sldId id="281" r:id="rId12"/>
    <p:sldId id="294" r:id="rId13"/>
    <p:sldId id="270" r:id="rId14"/>
    <p:sldId id="298" r:id="rId15"/>
    <p:sldId id="268" r:id="rId16"/>
    <p:sldId id="269" r:id="rId17"/>
    <p:sldId id="317" r:id="rId18"/>
    <p:sldId id="318" r:id="rId19"/>
    <p:sldId id="303" r:id="rId20"/>
    <p:sldId id="287" r:id="rId21"/>
    <p:sldId id="300" r:id="rId22"/>
    <p:sldId id="305" r:id="rId23"/>
    <p:sldId id="306" r:id="rId24"/>
    <p:sldId id="304" r:id="rId25"/>
    <p:sldId id="307" r:id="rId26"/>
    <p:sldId id="301" r:id="rId27"/>
    <p:sldId id="319" r:id="rId28"/>
    <p:sldId id="320" r:id="rId29"/>
    <p:sldId id="321" r:id="rId30"/>
    <p:sldId id="308" r:id="rId31"/>
    <p:sldId id="311" r:id="rId32"/>
    <p:sldId id="275" r:id="rId33"/>
    <p:sldId id="310" r:id="rId34"/>
    <p:sldId id="327" r:id="rId35"/>
    <p:sldId id="312" r:id="rId36"/>
    <p:sldId id="314" r:id="rId37"/>
    <p:sldId id="328" r:id="rId38"/>
    <p:sldId id="322" r:id="rId39"/>
    <p:sldId id="316" r:id="rId40"/>
    <p:sldId id="315" r:id="rId41"/>
    <p:sldId id="323" r:id="rId42"/>
    <p:sldId id="326" r:id="rId43"/>
    <p:sldId id="264" r:id="rId44"/>
    <p:sldId id="272" r:id="rId45"/>
    <p:sldId id="329" r:id="rId46"/>
    <p:sldId id="325" r:id="rId47"/>
    <p:sldId id="263" r:id="rId48"/>
    <p:sldId id="330" r:id="rId49"/>
    <p:sldId id="331" r:id="rId50"/>
    <p:sldId id="332" r:id="rId51"/>
    <p:sldId id="324" r:id="rId52"/>
    <p:sldId id="276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609"/>
    <a:srgbClr val="FD8B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notesMaster" Target="notesMasters/notesMaster1.xml"/><Relationship Id="rId55" Type="http://schemas.openxmlformats.org/officeDocument/2006/relationships/printerSettings" Target="printerSettings/printerSettings1.bin"/><Relationship Id="rId56" Type="http://schemas.openxmlformats.org/officeDocument/2006/relationships/presProps" Target="presProps.xml"/><Relationship Id="rId57" Type="http://schemas.openxmlformats.org/officeDocument/2006/relationships/viewProps" Target="viewProps.xml"/><Relationship Id="rId58" Type="http://schemas.openxmlformats.org/officeDocument/2006/relationships/theme" Target="theme/theme1.xml"/><Relationship Id="rId59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58035-37C4-6F44-88AC-D805892E737B}" type="datetimeFigureOut">
              <a:rPr lang="en-US" smtClean="0"/>
              <a:t>2/8/18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7473E-7D30-374D-B5C1-DE89252982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71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Photographic Literacy.</a:t>
            </a:r>
            <a:r>
              <a:rPr lang="en-US" baseline="0" dirty="0" smtClean="0"/>
              <a:t> Knowledge about the </a:t>
            </a:r>
            <a:r>
              <a:rPr lang="en-US" baseline="0" dirty="0" err="1" smtClean="0"/>
              <a:t>constructedness</a:t>
            </a:r>
            <a:r>
              <a:rPr lang="en-US" baseline="0" dirty="0" smtClean="0"/>
              <a:t> of imagery.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Technology, practice, and understanding </a:t>
            </a:r>
            <a:r>
              <a:rPr lang="en-US" baseline="0" dirty="0" smtClean="0"/>
              <a:t>spread from the few to the many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49F2-92FD-E847-BED3-12C76352CDF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Photographic Literacy.</a:t>
            </a:r>
            <a:r>
              <a:rPr lang="en-US" baseline="0" dirty="0" smtClean="0"/>
              <a:t> Knowledge about the </a:t>
            </a:r>
            <a:r>
              <a:rPr lang="en-US" baseline="0" dirty="0" err="1" smtClean="0"/>
              <a:t>constructedness</a:t>
            </a:r>
            <a:r>
              <a:rPr lang="en-US" baseline="0" dirty="0" smtClean="0"/>
              <a:t> of imagery.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Technology, practice, and understanding </a:t>
            </a:r>
            <a:r>
              <a:rPr lang="en-US" baseline="0" dirty="0" smtClean="0"/>
              <a:t>spread from the few to the many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49F2-92FD-E847-BED3-12C76352CDF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Photographic Literacy.</a:t>
            </a:r>
            <a:r>
              <a:rPr lang="en-US" baseline="0" dirty="0" smtClean="0"/>
              <a:t> Knowledge about the </a:t>
            </a:r>
            <a:r>
              <a:rPr lang="en-US" baseline="0" dirty="0" err="1" smtClean="0"/>
              <a:t>constructedness</a:t>
            </a:r>
            <a:r>
              <a:rPr lang="en-US" baseline="0" dirty="0" smtClean="0"/>
              <a:t> of imagery.</a:t>
            </a:r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Technology, practice, and understanding </a:t>
            </a:r>
            <a:r>
              <a:rPr lang="en-US" baseline="0" dirty="0" smtClean="0"/>
              <a:t>spread from the few to the many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E249F2-92FD-E847-BED3-12C76352CD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Due to the visibility and widespread impact of games on culture and society, there are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7473E-7D30-374D-B5C1-DE89252982A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025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402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78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948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33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95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020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245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18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20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04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19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7023D-395A-3A44-9133-0324A39D2DF8}" type="datetimeFigureOut">
              <a:rPr lang="en-US" smtClean="0"/>
              <a:t>2/8/18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278B5C-3E7F-BC42-9596-E791E03468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28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Relationship Id="rId3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Relationship Id="rId3" Type="http://schemas.openxmlformats.org/officeDocument/2006/relationships/image" Target="../media/image4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4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Relationship Id="rId3" Type="http://schemas.openxmlformats.org/officeDocument/2006/relationships/image" Target="../media/image4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g"/><Relationship Id="rId3" Type="http://schemas.openxmlformats.org/officeDocument/2006/relationships/image" Target="../media/image4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Games as Art and Entertainment: Towards More Inclusive Cultures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199"/>
            <a:ext cx="7772400" cy="277117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Southwest Popular / American Culture </a:t>
            </a:r>
            <a:r>
              <a:rPr lang="en-US" sz="2800" dirty="0" smtClean="0">
                <a:solidFill>
                  <a:schemeClr val="tx1"/>
                </a:solidFill>
              </a:rPr>
              <a:t>Association </a:t>
            </a:r>
            <a:r>
              <a:rPr lang="en-US" sz="2800" dirty="0" smtClean="0">
                <a:solidFill>
                  <a:schemeClr val="tx1"/>
                </a:solidFill>
              </a:rPr>
              <a:t>February 8, 2018</a:t>
            </a:r>
          </a:p>
          <a:p>
            <a:endParaRPr lang="en-US" sz="2800" dirty="0" smtClean="0">
              <a:solidFill>
                <a:schemeClr val="tx1"/>
              </a:solidFill>
            </a:endParaRPr>
          </a:p>
          <a:p>
            <a:r>
              <a:rPr lang="en-US" sz="2800" dirty="0" smtClean="0">
                <a:solidFill>
                  <a:schemeClr val="tx1"/>
                </a:solidFill>
              </a:rPr>
              <a:t>Brian Schrank, PhD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Author of </a:t>
            </a:r>
            <a:r>
              <a:rPr lang="en-US" sz="2800" i="1" dirty="0" smtClean="0">
                <a:solidFill>
                  <a:schemeClr val="tx1"/>
                </a:solidFill>
              </a:rPr>
              <a:t>Avant-garde Videogames </a:t>
            </a:r>
            <a:r>
              <a:rPr lang="en-US" sz="2800" dirty="0" smtClean="0">
                <a:solidFill>
                  <a:schemeClr val="tx1"/>
                </a:solidFill>
              </a:rPr>
              <a:t>from MIT Press</a:t>
            </a:r>
          </a:p>
          <a:p>
            <a:r>
              <a:rPr lang="en-US" sz="2800" dirty="0" err="1" smtClean="0">
                <a:solidFill>
                  <a:schemeClr val="tx1"/>
                </a:solidFill>
              </a:rPr>
              <a:t>www.BrianSchrank.com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04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496635"/>
            <a:ext cx="8229600" cy="1521333"/>
          </a:xfrm>
        </p:spPr>
        <p:txBody>
          <a:bodyPr>
            <a:noAutofit/>
          </a:bodyPr>
          <a:lstStyle/>
          <a:p>
            <a:r>
              <a:rPr lang="en-US" sz="3600" dirty="0"/>
              <a:t>Democratization of Communication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764999" y="1496635"/>
            <a:ext cx="5113517" cy="5897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Folk Community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46445"/>
            <a:ext cx="3910096" cy="3450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096" y="2946445"/>
            <a:ext cx="5257234" cy="34501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7200" y="2508162"/>
            <a:ext cx="31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Theme Song</a:t>
            </a:r>
            <a:r>
              <a:rPr lang="en-US" dirty="0" smtClean="0"/>
              <a:t>, </a:t>
            </a:r>
            <a:r>
              <a:rPr lang="en-US" dirty="0"/>
              <a:t>Vito </a:t>
            </a:r>
            <a:r>
              <a:rPr lang="en-US" dirty="0" err="1" smtClean="0"/>
              <a:t>Acconci</a:t>
            </a:r>
            <a:r>
              <a:rPr lang="en-US" dirty="0"/>
              <a:t> </a:t>
            </a:r>
            <a:r>
              <a:rPr lang="en-US" dirty="0" smtClean="0"/>
              <a:t>1973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5689212" y="2558270"/>
            <a:ext cx="1892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random </a:t>
            </a:r>
            <a:r>
              <a:rPr lang="en-US" dirty="0" err="1" smtClean="0"/>
              <a:t>Youtuber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03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" y="3019604"/>
            <a:ext cx="4168865" cy="3613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590" y="3042572"/>
            <a:ext cx="3616556" cy="36105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Folk Communities - </a:t>
            </a:r>
            <a:r>
              <a:rPr lang="en-US" sz="34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376302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Appreciate games beyond their scope &amp; polish</a:t>
            </a:r>
          </a:p>
          <a:p>
            <a:r>
              <a:rPr lang="en-US" dirty="0" smtClean="0"/>
              <a:t>Value “Immediate Games” (Disposable is okay)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973719" y="2686663"/>
            <a:ext cx="1116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Hey Baby</a:t>
            </a:r>
            <a:endParaRPr lang="en-US" i="1" dirty="0"/>
          </a:p>
        </p:txBody>
      </p:sp>
      <p:sp>
        <p:nvSpPr>
          <p:cNvPr id="7" name="Rectangle 6"/>
          <p:cNvSpPr/>
          <p:nvPr/>
        </p:nvSpPr>
        <p:spPr>
          <a:xfrm>
            <a:off x="5796278" y="2686663"/>
            <a:ext cx="1998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How do they do it?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326111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1496635"/>
            <a:ext cx="8229600" cy="1521333"/>
          </a:xfrm>
        </p:spPr>
        <p:txBody>
          <a:bodyPr>
            <a:noAutofit/>
          </a:bodyPr>
          <a:lstStyle/>
          <a:p>
            <a:r>
              <a:rPr lang="en-US" sz="3600" dirty="0"/>
              <a:t>Democratization of Communication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1764999" y="1496635"/>
            <a:ext cx="5113517" cy="5897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Folk Community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3292953"/>
            <a:ext cx="4243907" cy="32065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464" y="3079356"/>
            <a:ext cx="4560138" cy="36158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228" y="2696426"/>
            <a:ext cx="4520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Technology/Transformation: Wonder </a:t>
            </a:r>
            <a:r>
              <a:rPr lang="en-US" i="1" dirty="0" smtClean="0"/>
              <a:t>Woman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Dara</a:t>
            </a:r>
            <a:r>
              <a:rPr lang="en-US" dirty="0" smtClean="0"/>
              <a:t> Birnbaum </a:t>
            </a:r>
            <a:r>
              <a:rPr lang="fi-FI" dirty="0"/>
              <a:t>1978-1979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5371721" y="2710326"/>
            <a:ext cx="3013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/>
              <a:t>Youtube</a:t>
            </a:r>
            <a:r>
              <a:rPr lang="en-US" i="1" dirty="0" smtClean="0"/>
              <a:t> Poop </a:t>
            </a:r>
            <a:r>
              <a:rPr lang="en-US" dirty="0" smtClean="0"/>
              <a:t>/ Remix Culture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4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Folk Communities - </a:t>
            </a:r>
            <a:r>
              <a:rPr lang="en-US" sz="34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532482" y="2383123"/>
            <a:ext cx="951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PlayPen</a:t>
            </a:r>
            <a:endParaRPr lang="en-US" dirty="0"/>
          </a:p>
        </p:txBody>
      </p:sp>
      <p:pic>
        <p:nvPicPr>
          <p:cNvPr id="5" name="Picture 4" descr="Screen Shot 2016-07-14 at 5.12.17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54367"/>
            <a:ext cx="4286866" cy="3843085"/>
          </a:xfrm>
          <a:prstGeom prst="rect">
            <a:avLst/>
          </a:prstGeom>
        </p:spPr>
      </p:pic>
      <p:pic>
        <p:nvPicPr>
          <p:cNvPr id="6" name="Picture 5" descr="Screen Shot 2016-07-14 at 5.20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029" y="2754367"/>
            <a:ext cx="4855891" cy="3843085"/>
          </a:xfrm>
          <a:prstGeom prst="rect">
            <a:avLst/>
          </a:prstGeom>
        </p:spPr>
      </p:pic>
      <p:pic>
        <p:nvPicPr>
          <p:cNvPr id="7" name="Picture 6" descr="Screen Shot 2016-07-14 at 5.19.31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99" y="2383123"/>
            <a:ext cx="1963902" cy="1555986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85829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Support Crude Experimentation</a:t>
            </a:r>
          </a:p>
          <a:p>
            <a:pPr lvl="1"/>
            <a:r>
              <a:rPr lang="en-US" dirty="0" smtClean="0"/>
              <a:t>(it atomizes the medium into a language)</a:t>
            </a:r>
          </a:p>
        </p:txBody>
      </p:sp>
    </p:spTree>
    <p:extLst>
      <p:ext uri="{BB962C8B-B14F-4D97-AF65-F5344CB8AC3E}">
        <p14:creationId xmlns:p14="http://schemas.microsoft.com/office/powerpoint/2010/main" val="97775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dirty="0" smtClean="0"/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387973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7604"/>
          </a:xfrm>
        </p:spPr>
        <p:txBody>
          <a:bodyPr>
            <a:normAutofit/>
          </a:bodyPr>
          <a:lstStyle/>
          <a:p>
            <a:r>
              <a:rPr lang="en-US" dirty="0" smtClean="0"/>
              <a:t>Game </a:t>
            </a:r>
            <a:r>
              <a:rPr lang="en-US" dirty="0"/>
              <a:t>Developer </a:t>
            </a:r>
            <a:r>
              <a:rPr lang="en-US" dirty="0" smtClean="0"/>
              <a:t>Conference </a:t>
            </a:r>
            <a:r>
              <a:rPr lang="en-US" sz="2800" dirty="0" smtClean="0"/>
              <a:t>(26,000 Attendees)</a:t>
            </a:r>
          </a:p>
          <a:p>
            <a:pPr lvl="1"/>
            <a:r>
              <a:rPr lang="en-US" sz="2600" dirty="0" smtClean="0"/>
              <a:t>Independent Games Festival</a:t>
            </a:r>
          </a:p>
          <a:p>
            <a:pPr lvl="2"/>
            <a:r>
              <a:rPr lang="en-US" sz="2200" dirty="0" smtClean="0"/>
              <a:t>I was 1 of 7 jurors of student prize, Grand Prize juror</a:t>
            </a:r>
          </a:p>
          <a:p>
            <a:pPr lvl="1"/>
            <a:r>
              <a:rPr lang="en-US" sz="2600" dirty="0" smtClean="0"/>
              <a:t>Experimental Gameplay Workshop, </a:t>
            </a:r>
            <a:r>
              <a:rPr lang="ro-RO" sz="2600" dirty="0" smtClean="0"/>
              <a:t>alt.ctrl. Train Jam</a:t>
            </a:r>
            <a:endParaRPr lang="en-US" sz="2600" dirty="0" smtClean="0"/>
          </a:p>
        </p:txBody>
      </p:sp>
      <p:pic>
        <p:nvPicPr>
          <p:cNvPr id="5" name="Picture 4" descr="pixe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" name="Picture 5" descr="Screen Shot 2018-02-08 at 1.04.5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1848"/>
            <a:ext cx="15339931" cy="357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1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Independent Games Festival</a:t>
            </a:r>
          </a:p>
          <a:p>
            <a:pPr lvl="1"/>
            <a:r>
              <a:rPr lang="en-US" dirty="0" smtClean="0"/>
              <a:t>Student Prize Award Criteria:</a:t>
            </a:r>
          </a:p>
          <a:p>
            <a:pPr lvl="2"/>
            <a:r>
              <a:rPr lang="en-US" dirty="0" smtClean="0"/>
              <a:t>“Overall quality”</a:t>
            </a:r>
          </a:p>
          <a:p>
            <a:pPr lvl="2"/>
            <a:r>
              <a:rPr lang="en-US" dirty="0" smtClean="0"/>
              <a:t>“Impressiveness”</a:t>
            </a:r>
          </a:p>
          <a:p>
            <a:pPr lvl="2"/>
            <a:r>
              <a:rPr lang="en-US" dirty="0" smtClean="0"/>
              <a:t>“Enjoyability”</a:t>
            </a:r>
            <a:endParaRPr lang="en-US" dirty="0" smtClean="0">
              <a:solidFill>
                <a:schemeClr val="bg1"/>
              </a:solidFill>
            </a:endParaRP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DePaul Game: </a:t>
            </a:r>
            <a:r>
              <a:rPr lang="en-US" i="1" dirty="0" smtClean="0">
                <a:solidFill>
                  <a:schemeClr val="bg1"/>
                </a:solidFill>
              </a:rPr>
              <a:t>Octodad</a:t>
            </a:r>
            <a:r>
              <a:rPr lang="en-US" dirty="0" smtClean="0">
                <a:solidFill>
                  <a:schemeClr val="bg1"/>
                </a:solidFill>
              </a:rPr>
              <a:t> won student category in past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DePaul Game: </a:t>
            </a:r>
            <a:r>
              <a:rPr lang="en-US" i="1" dirty="0" smtClean="0">
                <a:solidFill>
                  <a:schemeClr val="bg1"/>
                </a:solidFill>
              </a:rPr>
              <a:t>That Blooming Feeling</a:t>
            </a:r>
            <a:r>
              <a:rPr lang="en-US" dirty="0" smtClean="0">
                <a:solidFill>
                  <a:schemeClr val="bg1"/>
                </a:solidFill>
              </a:rPr>
              <a:t> won nomination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Grand Prize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“overall innovation, quality, impressiveness, and enjoyability”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Indie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75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Independent Games Festival</a:t>
            </a:r>
          </a:p>
          <a:p>
            <a:pPr lvl="1"/>
            <a:r>
              <a:rPr lang="en-US" dirty="0" smtClean="0"/>
              <a:t>Student Prize Award Criteria:</a:t>
            </a:r>
          </a:p>
          <a:p>
            <a:pPr lvl="2"/>
            <a:r>
              <a:rPr lang="en-US" dirty="0" smtClean="0"/>
              <a:t>“Overall quality”</a:t>
            </a:r>
          </a:p>
          <a:p>
            <a:pPr lvl="2"/>
            <a:r>
              <a:rPr lang="en-US" dirty="0" smtClean="0"/>
              <a:t>“Impressiveness”</a:t>
            </a:r>
          </a:p>
          <a:p>
            <a:pPr lvl="2"/>
            <a:r>
              <a:rPr lang="en-US" dirty="0" smtClean="0"/>
              <a:t>“Enjoyability”</a:t>
            </a:r>
          </a:p>
          <a:p>
            <a:pPr lvl="2"/>
            <a:r>
              <a:rPr lang="en-US" dirty="0" smtClean="0"/>
              <a:t>DePaul Game: </a:t>
            </a:r>
            <a:r>
              <a:rPr lang="en-US" i="1" dirty="0" smtClean="0"/>
              <a:t>Octodad</a:t>
            </a:r>
            <a:r>
              <a:rPr lang="en-US" dirty="0" smtClean="0"/>
              <a:t> won student category in past</a:t>
            </a:r>
          </a:p>
          <a:p>
            <a:pPr lvl="2"/>
            <a:r>
              <a:rPr lang="en-US" dirty="0" smtClean="0"/>
              <a:t>DePaul Game: </a:t>
            </a:r>
            <a:r>
              <a:rPr lang="en-US" i="1" dirty="0" smtClean="0"/>
              <a:t>That Blooming Feeling</a:t>
            </a:r>
            <a:r>
              <a:rPr lang="en-US" dirty="0" smtClean="0"/>
              <a:t> won nomination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Grand Prize</a:t>
            </a:r>
          </a:p>
          <a:p>
            <a:pPr lvl="2"/>
            <a:r>
              <a:rPr lang="en-US" dirty="0" smtClean="0">
                <a:solidFill>
                  <a:srgbClr val="FFFFFF"/>
                </a:solidFill>
              </a:rPr>
              <a:t>“overall innovation, quality, impressiveness, and enjoyability”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Indie Communities</a:t>
            </a:r>
            <a:endParaRPr lang="en-US" dirty="0"/>
          </a:p>
        </p:txBody>
      </p:sp>
      <p:pic>
        <p:nvPicPr>
          <p:cNvPr id="7" name="Picture 6" descr="download (1)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83" y="4692975"/>
            <a:ext cx="3214091" cy="2003149"/>
          </a:xfrm>
          <a:prstGeom prst="rect">
            <a:avLst/>
          </a:prstGeom>
        </p:spPr>
      </p:pic>
      <p:pic>
        <p:nvPicPr>
          <p:cNvPr id="8" name="Picture 7" descr="DCx8E5cXUAAeik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828" y="4692975"/>
            <a:ext cx="3607188" cy="200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568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Independent Games Festival</a:t>
            </a:r>
          </a:p>
          <a:p>
            <a:pPr lvl="1"/>
            <a:r>
              <a:rPr lang="en-US" dirty="0" smtClean="0"/>
              <a:t>Student Prize Award Criteria:</a:t>
            </a:r>
          </a:p>
          <a:p>
            <a:pPr lvl="2"/>
            <a:r>
              <a:rPr lang="en-US" dirty="0" smtClean="0"/>
              <a:t>“Overall quality”</a:t>
            </a:r>
          </a:p>
          <a:p>
            <a:pPr lvl="2"/>
            <a:r>
              <a:rPr lang="en-US" dirty="0" smtClean="0"/>
              <a:t>“Impressiveness”</a:t>
            </a:r>
          </a:p>
          <a:p>
            <a:pPr lvl="2"/>
            <a:r>
              <a:rPr lang="en-US" dirty="0" smtClean="0"/>
              <a:t>“Enjoyability”</a:t>
            </a:r>
          </a:p>
          <a:p>
            <a:pPr lvl="2"/>
            <a:r>
              <a:rPr lang="en-US" dirty="0" smtClean="0"/>
              <a:t>DePaul Game: </a:t>
            </a:r>
            <a:r>
              <a:rPr lang="en-US" i="1" dirty="0" smtClean="0"/>
              <a:t>Octodad</a:t>
            </a:r>
            <a:r>
              <a:rPr lang="en-US" dirty="0" smtClean="0"/>
              <a:t> won student category in past</a:t>
            </a:r>
          </a:p>
          <a:p>
            <a:pPr lvl="2"/>
            <a:r>
              <a:rPr lang="en-US" dirty="0" smtClean="0"/>
              <a:t>DePaul Game: </a:t>
            </a:r>
            <a:r>
              <a:rPr lang="en-US" i="1" dirty="0" smtClean="0"/>
              <a:t>That Blooming Feeling</a:t>
            </a:r>
            <a:r>
              <a:rPr lang="en-US" dirty="0" smtClean="0"/>
              <a:t> won nomination</a:t>
            </a:r>
          </a:p>
          <a:p>
            <a:pPr lvl="1"/>
            <a:r>
              <a:rPr lang="en-US" dirty="0" smtClean="0"/>
              <a:t>Grand Prize</a:t>
            </a:r>
          </a:p>
          <a:p>
            <a:pPr lvl="2"/>
            <a:r>
              <a:rPr lang="en-US" dirty="0" smtClean="0"/>
              <a:t>“overall innovation, quality, impressiveness, and enjoyability”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       Indie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18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Independent Games Festival</a:t>
            </a:r>
          </a:p>
          <a:p>
            <a:pPr lvl="1"/>
            <a:r>
              <a:rPr lang="en-US" dirty="0" smtClean="0"/>
              <a:t>Student Prize Award Criteria: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Grand Prize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656186"/>
            <a:ext cx="8229600" cy="1834708"/>
          </a:xfrm>
          <a:prstGeom prst="rect">
            <a:avLst/>
          </a:prstGeom>
        </p:spPr>
      </p:pic>
      <p:pic>
        <p:nvPicPr>
          <p:cNvPr id="5" name="Picture 4" descr="Screen Shot 2018-02-08 at 10.25.3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79840"/>
            <a:ext cx="8344583" cy="767478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58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dirty="0" smtClean="0"/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1063488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Independent Games Festival</a:t>
            </a:r>
          </a:p>
          <a:p>
            <a:r>
              <a:rPr lang="en-US" dirty="0" smtClean="0"/>
              <a:t>Student Prize and Grand Prize [Actual] Award Criteria:</a:t>
            </a:r>
          </a:p>
          <a:p>
            <a:pPr lvl="1"/>
            <a:r>
              <a:rPr lang="en-US" dirty="0" smtClean="0"/>
              <a:t>Broad Appeal and </a:t>
            </a:r>
            <a:r>
              <a:rPr lang="en-US" b="1" dirty="0" smtClean="0"/>
              <a:t>Polish</a:t>
            </a:r>
          </a:p>
          <a:p>
            <a:pPr lvl="1"/>
            <a:r>
              <a:rPr lang="en-US" dirty="0" smtClean="0"/>
              <a:t>Marketable </a:t>
            </a:r>
            <a:r>
              <a:rPr lang="en-US" b="1" dirty="0" smtClean="0"/>
              <a:t>Innovation </a:t>
            </a:r>
          </a:p>
          <a:p>
            <a:pPr lvl="1"/>
            <a:r>
              <a:rPr lang="en-US" dirty="0" smtClean="0"/>
              <a:t>Ready for </a:t>
            </a:r>
            <a:r>
              <a:rPr lang="en-US" b="1" dirty="0" smtClean="0"/>
              <a:t>Market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[Are we fans of this game?]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[Do we know the developer on Twitter?]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Proposed Award Criteria: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Aesthetic experience </a:t>
            </a:r>
            <a:r>
              <a:rPr lang="en-US" dirty="0" smtClean="0">
                <a:solidFill>
                  <a:schemeClr val="bg1"/>
                </a:solidFill>
              </a:rPr>
              <a:t>(not polish)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Under-represented Voice/Body</a:t>
            </a:r>
            <a:r>
              <a:rPr lang="en-US" dirty="0" smtClean="0">
                <a:solidFill>
                  <a:schemeClr val="bg1"/>
                </a:solidFill>
              </a:rPr>
              <a:t>? (not innovation)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Open work </a:t>
            </a:r>
            <a:r>
              <a:rPr lang="en-US" dirty="0" smtClean="0">
                <a:solidFill>
                  <a:schemeClr val="bg1"/>
                </a:solidFill>
              </a:rPr>
              <a:t>(not whether its ready for market)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23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853" y="1417638"/>
            <a:ext cx="800261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/>
              <a:t>IndieCade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~8000 Attendees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“Sundance Festival of Games”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More artistic than Independent Games Festival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Slants toward the commercial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I’ve been a juror since 2011</a:t>
            </a:r>
            <a:endParaRPr lang="en-US" sz="28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pic>
        <p:nvPicPr>
          <p:cNvPr id="10" name="Picture 9" descr="IndieCadeSiteCornerLog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5" y="4326595"/>
            <a:ext cx="3893937" cy="243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329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853" y="1417638"/>
            <a:ext cx="755226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/>
              <a:t>IndieCade</a:t>
            </a:r>
          </a:p>
          <a:p>
            <a:pPr marL="571500" indent="-571500">
              <a:buFont typeface="Arial"/>
              <a:buChar char="•"/>
            </a:pPr>
            <a:r>
              <a:rPr lang="en-US" sz="2800" dirty="0" smtClean="0"/>
              <a:t>Won award for VR </a:t>
            </a:r>
            <a:r>
              <a:rPr lang="en-US" sz="2800" i="1" dirty="0" smtClean="0"/>
              <a:t>Game Dumpy: Going Elephants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pic>
        <p:nvPicPr>
          <p:cNvPr id="2" name="Picture 1" descr="Dumpy_Going_Elepha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978" y="2616077"/>
            <a:ext cx="5944822" cy="4032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050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853" y="1417638"/>
            <a:ext cx="75522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800" dirty="0" smtClean="0"/>
              <a:t>IndieCade @E3</a:t>
            </a:r>
          </a:p>
          <a:p>
            <a:pPr marL="571500" indent="-571500">
              <a:buFont typeface="Arial"/>
              <a:buChar char="•"/>
            </a:pPr>
            <a:r>
              <a:rPr lang="en-US" sz="2800" i="1" dirty="0" smtClean="0"/>
              <a:t>Pedandeck </a:t>
            </a:r>
            <a:r>
              <a:rPr lang="en-US" sz="2800" dirty="0" smtClean="0"/>
              <a:t>was rejected and then accepted</a:t>
            </a:r>
            <a:endParaRPr lang="en-US" sz="2800" i="1" dirty="0" smtClean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pic>
        <p:nvPicPr>
          <p:cNvPr id="3" name="Picture 2" descr="pedandeck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7" y="2525634"/>
            <a:ext cx="3062647" cy="4287706"/>
          </a:xfrm>
          <a:prstGeom prst="rect">
            <a:avLst/>
          </a:prstGeom>
        </p:spPr>
      </p:pic>
      <p:pic>
        <p:nvPicPr>
          <p:cNvPr id="5" name="Picture 4" descr="fartsno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42" y="2525634"/>
            <a:ext cx="3075829" cy="4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111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71852" y="1425640"/>
            <a:ext cx="83546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Jury system driven by fandom. “Do I like/want to play this game?”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pic>
        <p:nvPicPr>
          <p:cNvPr id="7" name="Picture 6" descr="pedandeck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7" y="2525634"/>
            <a:ext cx="3062647" cy="4287706"/>
          </a:xfrm>
          <a:prstGeom prst="rect">
            <a:avLst/>
          </a:prstGeom>
        </p:spPr>
      </p:pic>
      <p:pic>
        <p:nvPicPr>
          <p:cNvPr id="9" name="Picture 8" descr="fartsno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42" y="2525634"/>
            <a:ext cx="3075829" cy="42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84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2177254"/>
            <a:ext cx="8229600" cy="453215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dirty="0" smtClean="0"/>
              <a:t>“I'm having some trouble reviewing this game. </a:t>
            </a:r>
            <a:r>
              <a:rPr lang="en-US" dirty="0" smtClean="0">
                <a:solidFill>
                  <a:srgbClr val="FF0000"/>
                </a:solidFill>
              </a:rPr>
              <a:t>It's a provocative and innovative game from someone who's clearly thought a lot about what kind of social interactions they want to provoke and exploit. </a:t>
            </a:r>
            <a:r>
              <a:rPr lang="en-US" dirty="0" smtClean="0"/>
              <a:t>It's also absolutely no fun. I didn't want to play it and I don't recommend that anyone else plays it, ever.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I don't know if that's intended - that the tension between the player and the game, which asks them to overcome a natural aversion to creating and exploiting fundamentally slightly unpleasant social situations. Unlike Cards Against Humanity, Pedandeck doesn't make the players collectively complicit in poor social behaviour in a relatively controlled way; it makes them creators and exploiters of it in the wild, and allows players to feel the social effects of their choices outside of the game, in the real world. </a:t>
            </a:r>
            <a:r>
              <a:rPr lang="en-US" dirty="0" smtClean="0">
                <a:solidFill>
                  <a:srgbClr val="FF0000"/>
                </a:solidFill>
              </a:rPr>
              <a:t>I've never seen anything quite like it before, and I'm glad that it exists as it makes for a fascinating theoretical talking point. I just really wouldn't want to play it in future.</a:t>
            </a:r>
          </a:p>
          <a:p>
            <a:pPr marL="0" indent="0">
              <a:buFont typeface="Arial"/>
              <a:buNone/>
            </a:pPr>
            <a:r>
              <a:rPr lang="en-US" dirty="0" smtClean="0"/>
              <a:t>Materially, the components are really nicely designed, with a graffiti-art aesthetic that suits the mood of the piece perfectly.”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Indie Communities</a:t>
            </a:r>
            <a:endParaRPr lang="en-US" dirty="0"/>
          </a:p>
        </p:txBody>
      </p:sp>
      <p:pic>
        <p:nvPicPr>
          <p:cNvPr id="7" name="Picture 6" descr="pedandeck_2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8" y="274638"/>
            <a:ext cx="1267867" cy="1775014"/>
          </a:xfrm>
          <a:prstGeom prst="rect">
            <a:avLst/>
          </a:prstGeom>
        </p:spPr>
      </p:pic>
      <p:pic>
        <p:nvPicPr>
          <p:cNvPr id="9" name="Picture 8" descr="fartsno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016" y="257269"/>
            <a:ext cx="1285784" cy="1792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351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Indie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898"/>
            <a:ext cx="8229600" cy="504321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Judge not by fandom but with critical distance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Mitigate Cultural Homogenization of Games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Adopt a multivalent composite of values explicitly stating various ways games function in culture</a:t>
            </a:r>
          </a:p>
          <a:p>
            <a:pPr lvl="1"/>
            <a:r>
              <a:rPr lang="en-US" dirty="0" smtClean="0">
                <a:solidFill>
                  <a:srgbClr val="FFFFFF"/>
                </a:solidFill>
              </a:rPr>
              <a:t>Educated on history of indie entertainment and art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Proposed Award Criteria: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</a:rPr>
              <a:t>Aesthetic art-entertainment </a:t>
            </a:r>
            <a:r>
              <a:rPr lang="en-US" dirty="0" smtClean="0">
                <a:solidFill>
                  <a:srgbClr val="FFFFFF"/>
                </a:solidFill>
              </a:rPr>
              <a:t>experience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(not polish)</a:t>
            </a:r>
          </a:p>
          <a:p>
            <a:pPr lvl="1"/>
            <a:r>
              <a:rPr lang="en-US" b="1" dirty="0" smtClean="0">
                <a:solidFill>
                  <a:srgbClr val="FFFFFF"/>
                </a:solidFill>
              </a:rPr>
              <a:t>Under-represented </a:t>
            </a:r>
            <a:r>
              <a:rPr lang="en-US" dirty="0" smtClean="0">
                <a:solidFill>
                  <a:srgbClr val="FFFFFF"/>
                </a:solidFill>
              </a:rPr>
              <a:t>Voice/Body? (not innovation)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Social Media Blinders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Paid in order to compensate them for their time</a:t>
            </a:r>
          </a:p>
        </p:txBody>
      </p:sp>
    </p:spTree>
    <p:extLst>
      <p:ext uri="{BB962C8B-B14F-4D97-AF65-F5344CB8AC3E}">
        <p14:creationId xmlns:p14="http://schemas.microsoft.com/office/powerpoint/2010/main" val="16810226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Indie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898"/>
            <a:ext cx="8229600" cy="504321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Judge not by fandom but with critical distance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Mitigate Cultural Homogenization of Games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Adopt a multivalent composite of values explicitly stating various ways games function in culture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Educated on history of indie entertainment and art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Proposed Award Criteria: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Aesthetic art-entertainment </a:t>
            </a:r>
            <a:r>
              <a:rPr lang="en-US" dirty="0" smtClean="0">
                <a:solidFill>
                  <a:schemeClr val="bg1"/>
                </a:solidFill>
              </a:rPr>
              <a:t>experience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(not polish)</a:t>
            </a:r>
          </a:p>
          <a:p>
            <a:pPr lvl="1"/>
            <a:r>
              <a:rPr lang="en-US" b="1" dirty="0" smtClean="0">
                <a:solidFill>
                  <a:schemeClr val="bg1"/>
                </a:solidFill>
              </a:rPr>
              <a:t>Under-represented </a:t>
            </a:r>
            <a:r>
              <a:rPr lang="en-US" dirty="0" smtClean="0">
                <a:solidFill>
                  <a:schemeClr val="bg1"/>
                </a:solidFill>
              </a:rPr>
              <a:t>Voice/Body? (not innovation)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Social Media Blinders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Paid in order to compensate them for their time</a:t>
            </a:r>
          </a:p>
        </p:txBody>
      </p:sp>
    </p:spTree>
    <p:extLst>
      <p:ext uri="{BB962C8B-B14F-4D97-AF65-F5344CB8AC3E}">
        <p14:creationId xmlns:p14="http://schemas.microsoft.com/office/powerpoint/2010/main" val="36262365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Indie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898"/>
            <a:ext cx="8229600" cy="504321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Judge not by fandom but with critical distance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Mitigate Cultural Homogenization of Games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Adopt a multivalent composite of values explicitly stating various ways games function in culture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Educated on history of indie entertainment and art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Proposed Award Criteria: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Aesthetic art-entertainment </a:t>
            </a:r>
            <a:r>
              <a:rPr lang="en-US" dirty="0" smtClean="0">
                <a:solidFill>
                  <a:srgbClr val="000000"/>
                </a:solidFill>
              </a:rPr>
              <a:t>experience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(not polish)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Under-represented </a:t>
            </a:r>
            <a:r>
              <a:rPr lang="en-US" dirty="0" smtClean="0">
                <a:solidFill>
                  <a:srgbClr val="000000"/>
                </a:solidFill>
              </a:rPr>
              <a:t>Voice/Body? (not innovation)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FF"/>
                </a:solidFill>
              </a:rPr>
              <a:t>Social Media Blinders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Paid in order to compensate them for their time</a:t>
            </a:r>
          </a:p>
          <a:p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913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Indie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898"/>
            <a:ext cx="8229600" cy="504321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Judge not by fandom but with critical distance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Mitigate Cultural Homogenization of Games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Adopt a multivalent composite of values explicitly stating various ways games function in culture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Educated on history of indie entertainment and art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Proposed Award Criteria: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Aesthetic art-entertainment </a:t>
            </a:r>
            <a:r>
              <a:rPr lang="en-US" dirty="0" smtClean="0">
                <a:solidFill>
                  <a:srgbClr val="000000"/>
                </a:solidFill>
              </a:rPr>
              <a:t>experience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(not polish)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</a:rPr>
              <a:t>Under-represented </a:t>
            </a:r>
            <a:r>
              <a:rPr lang="en-US" dirty="0" smtClean="0">
                <a:solidFill>
                  <a:srgbClr val="000000"/>
                </a:solidFill>
              </a:rPr>
              <a:t>Voice/Body? (not innovation)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Social Media Blinders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Paid in order to compensate them for their time</a:t>
            </a:r>
          </a:p>
        </p:txBody>
      </p:sp>
    </p:spTree>
    <p:extLst>
      <p:ext uri="{BB962C8B-B14F-4D97-AF65-F5344CB8AC3E}">
        <p14:creationId xmlns:p14="http://schemas.microsoft.com/office/powerpoint/2010/main" val="361112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dirty="0" smtClean="0"/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3900980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dirty="0" smtClean="0"/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2426576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amer_Statistic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646" y="3922382"/>
            <a:ext cx="4213195" cy="2768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Mainstream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Gamergate, #</a:t>
            </a:r>
            <a:r>
              <a:rPr lang="en-US" dirty="0" err="1" smtClean="0"/>
              <a:t>metoo</a:t>
            </a:r>
            <a:r>
              <a:rPr lang="en-US" dirty="0" smtClean="0"/>
              <a:t>, </a:t>
            </a:r>
            <a:r>
              <a:rPr lang="en-US" dirty="0" err="1" smtClean="0"/>
              <a:t>etc</a:t>
            </a:r>
            <a:r>
              <a:rPr lang="en-US" dirty="0" smtClean="0"/>
              <a:t> are watershed moments exposing widespread latent bigotry</a:t>
            </a:r>
          </a:p>
        </p:txBody>
      </p:sp>
      <p:pic>
        <p:nvPicPr>
          <p:cNvPr id="4" name="Picture 3" descr="mk3f8jefflhl8s0e1km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22382"/>
            <a:ext cx="4653228" cy="2768671"/>
          </a:xfrm>
          <a:prstGeom prst="rect">
            <a:avLst/>
          </a:prstGeom>
        </p:spPr>
      </p:pic>
      <p:pic>
        <p:nvPicPr>
          <p:cNvPr id="6" name="Picture 5" descr="Screen Shot 2018-02-08 at 12.00.38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20" y="2719360"/>
            <a:ext cx="3315188" cy="1542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6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Mainstream Communities - </a:t>
            </a:r>
            <a:r>
              <a:rPr lang="en-US" sz="36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Worked at </a:t>
            </a:r>
            <a:r>
              <a:rPr lang="en-US" sz="2800" i="1" dirty="0" smtClean="0"/>
              <a:t>Electronic Arts </a:t>
            </a:r>
            <a:r>
              <a:rPr lang="en-US" sz="2800" dirty="0" smtClean="0"/>
              <a:t>on </a:t>
            </a:r>
            <a:r>
              <a:rPr lang="en-US" sz="2800" i="1" dirty="0" smtClean="0"/>
              <a:t>Urbz: Sims in the City</a:t>
            </a:r>
          </a:p>
          <a:p>
            <a:pPr lvl="1"/>
            <a:r>
              <a:rPr lang="en-US" dirty="0" smtClean="0"/>
              <a:t>Constant spiels like “the developers making games should look like the people playing them.”</a:t>
            </a:r>
          </a:p>
        </p:txBody>
      </p:sp>
      <p:pic>
        <p:nvPicPr>
          <p:cNvPr id="5" name="Picture 4" descr="maxresdefault (3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263" y="3121555"/>
            <a:ext cx="6642569" cy="373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Mainstream Communities - </a:t>
            </a:r>
            <a:r>
              <a:rPr lang="en-US" sz="36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“EA Spouse” [Erin Hoffman’s] letter in 2004:</a:t>
            </a:r>
          </a:p>
          <a:p>
            <a:pPr lvl="1"/>
            <a:r>
              <a:rPr lang="en-US" sz="2400" i="1" dirty="0" smtClean="0"/>
              <a:t>“EA's turnover rate in engineering is approximately 50%. This is how EA works.”</a:t>
            </a:r>
          </a:p>
        </p:txBody>
      </p:sp>
      <p:pic>
        <p:nvPicPr>
          <p:cNvPr id="4" name="Picture 3" descr="Erin_Hoffman,_Montreal_International_Games_Summit_20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054" y="2944875"/>
            <a:ext cx="5346458" cy="38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897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Mainstream Communities - </a:t>
            </a:r>
            <a:r>
              <a:rPr lang="en-US" sz="36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Not 48 hour “Game Jams” but 3-week “</a:t>
            </a:r>
            <a:r>
              <a:rPr lang="en-US" sz="3600" dirty="0" smtClean="0">
                <a:solidFill>
                  <a:srgbClr val="FF0000"/>
                </a:solidFill>
              </a:rPr>
              <a:t>Slow Jams</a:t>
            </a:r>
            <a:r>
              <a:rPr lang="en-US" sz="3600" dirty="0" smtClean="0"/>
              <a:t>”</a:t>
            </a:r>
          </a:p>
          <a:p>
            <a:r>
              <a:rPr lang="en-US" sz="3600" dirty="0" smtClean="0"/>
              <a:t>Not “</a:t>
            </a:r>
            <a:r>
              <a:rPr lang="en-US" sz="3600" dirty="0" err="1" smtClean="0"/>
              <a:t>Hackathon</a:t>
            </a:r>
            <a:r>
              <a:rPr lang="en-US" sz="3600" dirty="0" smtClean="0"/>
              <a:t>” but “</a:t>
            </a:r>
            <a:r>
              <a:rPr lang="en-US" sz="3600" dirty="0" err="1" smtClean="0">
                <a:solidFill>
                  <a:srgbClr val="FF0000"/>
                </a:solidFill>
              </a:rPr>
              <a:t>Codefest</a:t>
            </a:r>
            <a:r>
              <a:rPr lang="en-US" sz="3600" dirty="0" smtClean="0"/>
              <a:t>”</a:t>
            </a:r>
          </a:p>
          <a:p>
            <a:r>
              <a:rPr lang="en-US" sz="3600" dirty="0" smtClean="0"/>
              <a:t>Not “Makerspace” but “</a:t>
            </a:r>
            <a:r>
              <a:rPr lang="en-US" sz="3600" dirty="0" smtClean="0">
                <a:solidFill>
                  <a:srgbClr val="FF0000"/>
                </a:solidFill>
              </a:rPr>
              <a:t>___ Lab</a:t>
            </a:r>
            <a:r>
              <a:rPr lang="en-US" sz="3600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56687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b="1" dirty="0">
                <a:solidFill>
                  <a:srgbClr val="FF0000"/>
                </a:solidFill>
              </a:rPr>
              <a:t>[</a:t>
            </a:r>
            <a:r>
              <a:rPr lang="en-US" b="1" dirty="0" smtClean="0">
                <a:solidFill>
                  <a:srgbClr val="FF0000"/>
                </a:solidFill>
              </a:rPr>
              <a:t>Populist] High Art</a:t>
            </a:r>
          </a:p>
          <a:p>
            <a:r>
              <a:rPr lang="en-US" dirty="0" smtClean="0"/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38152997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Populist] High Art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Games as Art Festivals and Exhibitions</a:t>
            </a:r>
          </a:p>
          <a:p>
            <a:pPr lvl="1"/>
            <a:r>
              <a:rPr lang="en-US" dirty="0" smtClean="0"/>
              <a:t>Chicago Design Museum Exhibition (curator)</a:t>
            </a:r>
          </a:p>
          <a:p>
            <a:pPr lvl="1"/>
            <a:r>
              <a:rPr lang="en-US" dirty="0" smtClean="0"/>
              <a:t>Game folks on board wanted JS Joust, “sexy” games </a:t>
            </a:r>
            <a:r>
              <a:rPr lang="en-US" dirty="0" smtClean="0">
                <a:solidFill>
                  <a:schemeClr val="bg1"/>
                </a:solidFill>
              </a:rPr>
              <a:t>Videogame Art Gallery (on the board)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Smithsonian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Award Criteria: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Gallery-going public palatability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Fandom lacking critical distance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Limited understanding of art history</a:t>
            </a:r>
          </a:p>
        </p:txBody>
      </p:sp>
      <p:pic>
        <p:nvPicPr>
          <p:cNvPr id="6" name="Picture 5" descr="photo05.13547327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389" y="3154226"/>
            <a:ext cx="5557229" cy="3703774"/>
          </a:xfrm>
          <a:prstGeom prst="rect">
            <a:avLst/>
          </a:prstGeom>
        </p:spPr>
      </p:pic>
      <p:pic>
        <p:nvPicPr>
          <p:cNvPr id="7" name="Picture 6" descr="b37-hey_play-event-feati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5" y="3593172"/>
            <a:ext cx="3159513" cy="31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02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Populist] High Art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Games as Art Festivals and Exhibitions</a:t>
            </a:r>
          </a:p>
          <a:p>
            <a:pPr lvl="1"/>
            <a:r>
              <a:rPr lang="en-US" dirty="0" smtClean="0"/>
              <a:t>Chicago Design Museum Exhibition (curator)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Bit Bash (involved)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Videogame Art Gallery (on the board)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Smithsonian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Award Criteria: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Gallery-going public palatability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Fandom lacking critical distance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Limited understanding of art history</a:t>
            </a:r>
          </a:p>
        </p:txBody>
      </p:sp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747" y="2847177"/>
            <a:ext cx="5214053" cy="3905507"/>
          </a:xfrm>
          <a:prstGeom prst="rect">
            <a:avLst/>
          </a:prstGeom>
        </p:spPr>
      </p:pic>
      <p:pic>
        <p:nvPicPr>
          <p:cNvPr id="6" name="Picture 5" descr="b37-hey_play-event-featim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15" y="3593172"/>
            <a:ext cx="3159513" cy="31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765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Populist] High Art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Games as Art Festivals and Exhibitions</a:t>
            </a:r>
          </a:p>
          <a:p>
            <a:pPr lvl="1"/>
            <a:r>
              <a:rPr lang="en-US" dirty="0" smtClean="0"/>
              <a:t>Bit Bash (we constantly show work there)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Videogame Art Gallery (on the board)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Smithsonian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Award Criteria: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Gallery-going public palatability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Fandom lacking critical distance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Limited understanding of art history</a:t>
            </a:r>
          </a:p>
        </p:txBody>
      </p:sp>
      <p:pic>
        <p:nvPicPr>
          <p:cNvPr id="5" name="Picture 4" descr="Header-Image-1038x576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432" y="4177450"/>
            <a:ext cx="5205207" cy="2888438"/>
          </a:xfrm>
          <a:prstGeom prst="rect">
            <a:avLst/>
          </a:prstGeom>
        </p:spPr>
      </p:pic>
      <p:pic>
        <p:nvPicPr>
          <p:cNvPr id="4" name="Picture 3" descr="a_moment_free_large_compo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685" y="2833220"/>
            <a:ext cx="4769285" cy="3815428"/>
          </a:xfrm>
          <a:prstGeom prst="rect">
            <a:avLst/>
          </a:prstGeom>
        </p:spPr>
      </p:pic>
      <p:pic>
        <p:nvPicPr>
          <p:cNvPr id="8" name="Picture 7" descr="bitb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559" y="2623016"/>
            <a:ext cx="4133675" cy="155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737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Populist] High Art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Games as Art Festivals and Exhibitions</a:t>
            </a:r>
          </a:p>
          <a:p>
            <a:pPr lvl="1"/>
            <a:r>
              <a:rPr lang="en-US" dirty="0" smtClean="0"/>
              <a:t>Bit Bash values “sexy” games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Videogame Art Gallery (on the board)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Smithsonian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Award Criteria: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Gallery-going public palatability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Fandom lacking critical distance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Limited understanding of art history</a:t>
            </a:r>
          </a:p>
        </p:txBody>
      </p:sp>
      <p:pic>
        <p:nvPicPr>
          <p:cNvPr id="4" name="Picture 3" descr="photo05.135473277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50" y="2958832"/>
            <a:ext cx="3931942" cy="2620556"/>
          </a:xfrm>
          <a:prstGeom prst="rect">
            <a:avLst/>
          </a:prstGeom>
        </p:spPr>
      </p:pic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231" y="4313949"/>
            <a:ext cx="3378852" cy="2530878"/>
          </a:xfrm>
          <a:prstGeom prst="rect">
            <a:avLst/>
          </a:prstGeom>
        </p:spPr>
      </p:pic>
      <p:pic>
        <p:nvPicPr>
          <p:cNvPr id="6" name="Picture 5" descr="bust_a_cu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8" y="2958831"/>
            <a:ext cx="3805862" cy="21772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407083" y="3136064"/>
            <a:ext cx="151591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9" name="Rectangle 8"/>
          <p:cNvSpPr/>
          <p:nvPr/>
        </p:nvSpPr>
        <p:spPr>
          <a:xfrm>
            <a:off x="3822228" y="3407940"/>
            <a:ext cx="1515910" cy="3170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51028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Folk Community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44" y="1417638"/>
            <a:ext cx="4853728" cy="4994008"/>
          </a:xfrm>
          <a:prstGeom prst="rect">
            <a:avLst/>
          </a:prstGeom>
        </p:spPr>
      </p:pic>
      <p:pic>
        <p:nvPicPr>
          <p:cNvPr id="5" name="Picture 4" descr="Screen Shot 2016-07-14 at 12.25.41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82" r="19982"/>
          <a:stretch/>
        </p:blipFill>
        <p:spPr>
          <a:xfrm>
            <a:off x="2458768" y="2077060"/>
            <a:ext cx="6043303" cy="347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5475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smtClean="0"/>
              <a:t>Populist] High Art 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Games Art Exhibitions [Actual] Award Criteria:</a:t>
            </a:r>
          </a:p>
          <a:p>
            <a:pPr lvl="1"/>
            <a:r>
              <a:rPr lang="en-US" dirty="0" smtClean="0"/>
              <a:t>Middlebrow palatability. “High kitsch”</a:t>
            </a:r>
          </a:p>
          <a:p>
            <a:pPr lvl="1"/>
            <a:r>
              <a:rPr lang="en-US" dirty="0" smtClean="0"/>
              <a:t>Fandom based on markets lacking critical distance</a:t>
            </a:r>
          </a:p>
          <a:p>
            <a:pPr lvl="1"/>
            <a:r>
              <a:rPr lang="en-US" dirty="0" smtClean="0"/>
              <a:t>Limited understanding of art history</a:t>
            </a:r>
          </a:p>
        </p:txBody>
      </p:sp>
    </p:spTree>
    <p:extLst>
      <p:ext uri="{BB962C8B-B14F-4D97-AF65-F5344CB8AC3E}">
        <p14:creationId xmlns:p14="http://schemas.microsoft.com/office/powerpoint/2010/main" val="6482642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Games Art Exhibitions [Actual] Award Criteria:</a:t>
            </a:r>
          </a:p>
          <a:p>
            <a:pPr lvl="1"/>
            <a:r>
              <a:rPr lang="en-US" b="1" dirty="0" smtClean="0"/>
              <a:t>Avant-garde </a:t>
            </a:r>
            <a:r>
              <a:rPr lang="en-US" dirty="0" smtClean="0"/>
              <a:t>not kitsch </a:t>
            </a:r>
          </a:p>
          <a:p>
            <a:pPr lvl="1"/>
            <a:r>
              <a:rPr lang="en-US" b="1" dirty="0" smtClean="0"/>
              <a:t>Forcework</a:t>
            </a:r>
            <a:r>
              <a:rPr lang="en-US" dirty="0" smtClean="0"/>
              <a:t> not marketability</a:t>
            </a:r>
          </a:p>
          <a:p>
            <a:pPr lvl="1"/>
            <a:r>
              <a:rPr lang="en-US" b="1" dirty="0" smtClean="0"/>
              <a:t>Aesthetic experience </a:t>
            </a:r>
            <a:r>
              <a:rPr lang="en-US" dirty="0" smtClean="0"/>
              <a:t>not polish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[Populist]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9967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High Art</a:t>
            </a:r>
          </a:p>
          <a:p>
            <a:r>
              <a:rPr lang="en-US" dirty="0" smtClean="0"/>
              <a:t>Avant-garde</a:t>
            </a:r>
          </a:p>
        </p:txBody>
      </p:sp>
    </p:spTree>
    <p:extLst>
      <p:ext uri="{BB962C8B-B14F-4D97-AF65-F5344CB8AC3E}">
        <p14:creationId xmlns:p14="http://schemas.microsoft.com/office/powerpoint/2010/main" val="38355218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Art Community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Spoke on Avant-garde Games at “Art History of Games” at High Museum of Art in Atlanta</a:t>
            </a:r>
          </a:p>
        </p:txBody>
      </p:sp>
      <p:pic>
        <p:nvPicPr>
          <p:cNvPr id="4" name="Picture 3" descr="18rh58swg9hsejp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68" y="3977675"/>
            <a:ext cx="5117002" cy="2880325"/>
          </a:xfrm>
          <a:prstGeom prst="rect">
            <a:avLst/>
          </a:prstGeom>
        </p:spPr>
      </p:pic>
      <p:pic>
        <p:nvPicPr>
          <p:cNvPr id="5" name="Picture 4" descr="High_Museum.0.0.0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90" y="2924107"/>
            <a:ext cx="3516655" cy="26374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170" y="360834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 smtClean="0"/>
              <a:t>Super Mario Clouds </a:t>
            </a:r>
            <a:r>
              <a:rPr lang="en-US" dirty="0" smtClean="0"/>
              <a:t>by Cory Arcangel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481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 Art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Game community doesn’t want to be “co-opted” by outsiders who don’t grind and work</a:t>
            </a:r>
          </a:p>
          <a:p>
            <a:r>
              <a:rPr lang="en-US" dirty="0" smtClean="0"/>
              <a:t>Art seems irrelevant to many in the game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0713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High Art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Effort needs to be made on both sides to bring artists + game devs + musicians together</a:t>
            </a:r>
          </a:p>
          <a:p>
            <a:r>
              <a:rPr lang="en-US" dirty="0" smtClean="0"/>
              <a:t>Founding a lab at DePaul called </a:t>
            </a:r>
            <a:r>
              <a:rPr lang="en-US" b="1" dirty="0" smtClean="0">
                <a:solidFill>
                  <a:srgbClr val="FF0000"/>
                </a:solidFill>
              </a:rPr>
              <a:t>Virtual and Augmented Design Lab</a:t>
            </a:r>
            <a:r>
              <a:rPr lang="en-US" dirty="0" smtClean="0"/>
              <a:t> that will host curated game + art events targeted at above folks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6665360" y="0"/>
            <a:ext cx="666536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" y="0"/>
            <a:ext cx="666536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 of Game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Folk</a:t>
            </a:r>
          </a:p>
          <a:p>
            <a:r>
              <a:rPr lang="en-US" dirty="0" smtClean="0"/>
              <a:t>Indie</a:t>
            </a:r>
          </a:p>
          <a:p>
            <a:r>
              <a:rPr lang="en-US" dirty="0" smtClean="0"/>
              <a:t>Mainstream</a:t>
            </a:r>
          </a:p>
          <a:p>
            <a:r>
              <a:rPr lang="en-US" dirty="0"/>
              <a:t>[</a:t>
            </a:r>
            <a:r>
              <a:rPr lang="en-US" dirty="0" smtClean="0"/>
              <a:t>Populist] High Art</a:t>
            </a:r>
          </a:p>
          <a:p>
            <a:r>
              <a:rPr lang="en-US" smtClean="0"/>
              <a:t>High Art</a:t>
            </a:r>
          </a:p>
          <a:p>
            <a:r>
              <a:rPr lang="en-US" b="1" smtClean="0">
                <a:solidFill>
                  <a:srgbClr val="FF0000"/>
                </a:solidFill>
              </a:rPr>
              <a:t>Avant</a:t>
            </a:r>
            <a:r>
              <a:rPr lang="en-US" b="1" dirty="0" smtClean="0">
                <a:solidFill>
                  <a:srgbClr val="FF0000"/>
                </a:solidFill>
              </a:rPr>
              <a:t>-garde</a:t>
            </a:r>
          </a:p>
        </p:txBody>
      </p:sp>
    </p:spTree>
    <p:extLst>
      <p:ext uri="{BB962C8B-B14F-4D97-AF65-F5344CB8AC3E}">
        <p14:creationId xmlns:p14="http://schemas.microsoft.com/office/powerpoint/2010/main" val="3835521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Avant-garde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Babycastles in New York</a:t>
            </a:r>
          </a:p>
          <a:p>
            <a:r>
              <a:rPr lang="en-US" dirty="0" smtClean="0"/>
              <a:t>Bar SK in Melbourne</a:t>
            </a:r>
          </a:p>
          <a:p>
            <a:r>
              <a:rPr lang="en-US" dirty="0" smtClean="0"/>
              <a:t>D.A.D.S. in Chicago</a:t>
            </a:r>
          </a:p>
          <a:p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Seem to </a:t>
            </a:r>
            <a:r>
              <a:rPr lang="en-US" dirty="0">
                <a:solidFill>
                  <a:schemeClr val="bg1"/>
                </a:solidFill>
              </a:rPr>
              <a:t>v</a:t>
            </a:r>
            <a:r>
              <a:rPr lang="en-US" dirty="0" smtClean="0">
                <a:solidFill>
                  <a:schemeClr val="bg1"/>
                </a:solidFill>
              </a:rPr>
              <a:t>alue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Glitch art arising from an “anti-aesthetic” arising after postmodernism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Gritty, inebriated social comfort in end times</a:t>
            </a:r>
          </a:p>
        </p:txBody>
      </p:sp>
      <p:pic>
        <p:nvPicPr>
          <p:cNvPr id="4" name="Picture 3" descr="babycastles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0750"/>
            <a:ext cx="4534716" cy="3401037"/>
          </a:xfrm>
          <a:prstGeom prst="rect">
            <a:avLst/>
          </a:prstGeom>
        </p:spPr>
      </p:pic>
      <p:pic>
        <p:nvPicPr>
          <p:cNvPr id="5" name="Picture 4" descr="IMG_20170520_20042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040" y="2597848"/>
            <a:ext cx="4900548" cy="326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5467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Avant-garde Communities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Babycastles in New York</a:t>
            </a:r>
          </a:p>
          <a:p>
            <a:r>
              <a:rPr lang="en-US" dirty="0" smtClean="0"/>
              <a:t>Bar SK in Melbourne</a:t>
            </a:r>
          </a:p>
          <a:p>
            <a:r>
              <a:rPr lang="en-US" dirty="0" smtClean="0"/>
              <a:t>D.A.D.S. in Chicago</a:t>
            </a:r>
          </a:p>
          <a:p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Seem to </a:t>
            </a:r>
            <a:r>
              <a:rPr lang="en-US" dirty="0"/>
              <a:t>v</a:t>
            </a:r>
            <a:r>
              <a:rPr lang="en-US" dirty="0" smtClean="0"/>
              <a:t>alue</a:t>
            </a:r>
          </a:p>
          <a:p>
            <a:r>
              <a:rPr lang="en-US" dirty="0" smtClean="0"/>
              <a:t>Glitch art arising from an “anti-aesthetic” arising after postmodernism</a:t>
            </a:r>
          </a:p>
          <a:p>
            <a:r>
              <a:rPr lang="en-US" dirty="0" smtClean="0"/>
              <a:t>Gritty, inebriated social comfort in end times</a:t>
            </a:r>
          </a:p>
        </p:txBody>
      </p:sp>
    </p:spTree>
    <p:extLst>
      <p:ext uri="{BB962C8B-B14F-4D97-AF65-F5344CB8AC3E}">
        <p14:creationId xmlns:p14="http://schemas.microsoft.com/office/powerpoint/2010/main" val="23448177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 beyond digital neo-grunge and cater to more socially awkward folks</a:t>
            </a:r>
          </a:p>
          <a:p>
            <a:r>
              <a:rPr lang="en-US" dirty="0" smtClean="0"/>
              <a:t>Value a range of diverse themes and vibes. Change the aesthetic to draw in new people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Avant-garde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01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sz="2600" dirty="0" smtClean="0"/>
              <a:t>Companies already see players as content creators: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728466"/>
            <a:ext cx="4319278" cy="3581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6363" y="2326724"/>
            <a:ext cx="25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Ingress</a:t>
            </a:r>
            <a:r>
              <a:rPr lang="en-US" dirty="0" smtClean="0"/>
              <a:t> and </a:t>
            </a:r>
            <a:r>
              <a:rPr lang="en-US" i="1" dirty="0" smtClean="0"/>
              <a:t>Pokemon Go</a:t>
            </a:r>
            <a:endParaRPr lang="en-US" i="1" dirty="0"/>
          </a:p>
        </p:txBody>
      </p:sp>
      <p:sp>
        <p:nvSpPr>
          <p:cNvPr id="12" name="Rectangle 11"/>
          <p:cNvSpPr/>
          <p:nvPr/>
        </p:nvSpPr>
        <p:spPr>
          <a:xfrm>
            <a:off x="4240188" y="2838771"/>
            <a:ext cx="37602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1" dirty="0" smtClean="0"/>
              <a:t>Super Mario Maker</a:t>
            </a:r>
            <a:endParaRPr lang="en-US" i="1" dirty="0"/>
          </a:p>
        </p:txBody>
      </p:sp>
      <p:pic>
        <p:nvPicPr>
          <p:cNvPr id="5" name="Picture 4" descr="downloa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40" y="3257029"/>
            <a:ext cx="4038600" cy="2019300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Folk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34705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Avant-garde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76" y="1307564"/>
            <a:ext cx="4831737" cy="53489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Beatrice Hale described the feminist struggle using the “metaphor of an army to delineate the main body of </a:t>
            </a:r>
            <a:r>
              <a:rPr lang="en-US" dirty="0" smtClean="0">
                <a:solidFill>
                  <a:srgbClr val="00FF0E"/>
                </a:solidFill>
              </a:rPr>
              <a:t>parliamentary suffragists</a:t>
            </a:r>
            <a:r>
              <a:rPr lang="en-US" dirty="0" smtClean="0"/>
              <a:t>, the rear of </a:t>
            </a:r>
            <a:r>
              <a:rPr lang="en-US" dirty="0" smtClean="0">
                <a:solidFill>
                  <a:srgbClr val="FEC609"/>
                </a:solidFill>
              </a:rPr>
              <a:t>municipal suffragists</a:t>
            </a:r>
            <a:r>
              <a:rPr lang="en-US" dirty="0" smtClean="0"/>
              <a:t>, a </a:t>
            </a:r>
            <a:r>
              <a:rPr lang="en-US" dirty="0" smtClean="0">
                <a:solidFill>
                  <a:srgbClr val="FF6600"/>
                </a:solidFill>
              </a:rPr>
              <a:t>vanguard of 'advanced feminists'</a:t>
            </a:r>
            <a:r>
              <a:rPr lang="en-US" dirty="0" smtClean="0"/>
              <a:t>, and an </a:t>
            </a:r>
            <a:r>
              <a:rPr lang="en-US" dirty="0" smtClean="0">
                <a:solidFill>
                  <a:srgbClr val="FF0000"/>
                </a:solidFill>
              </a:rPr>
              <a:t>ultra-radical group of 'skirmishers'</a:t>
            </a:r>
            <a:r>
              <a:rPr lang="en-US" dirty="0" smtClean="0"/>
              <a:t>.”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FFFFFF"/>
                </a:solidFill>
              </a:rPr>
              <a:t>No more liberal purity tests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13" y="1307563"/>
            <a:ext cx="3855063" cy="53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7686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Avant-garde Communities - </a:t>
            </a:r>
            <a:r>
              <a:rPr lang="en-US" sz="32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7876" y="1307564"/>
            <a:ext cx="4831737" cy="534895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Beatrice Hale described the feminist struggle using the “metaphor of an army to delineate the main body of parliamentary suffragists, the rear of municipal suffragists, a vanguard of 'advanced feminists', and an ultra-radical group of 'skirmishers'.”</a:t>
            </a:r>
            <a:endParaRPr lang="en-US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FF0000"/>
                </a:solidFill>
              </a:rPr>
              <a:t>No more purity tests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613" y="1307563"/>
            <a:ext cx="3855063" cy="534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2143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58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9800" dirty="0" smtClean="0"/>
              <a:t>Thank you!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Questions? </a:t>
            </a:r>
            <a:r>
              <a:rPr lang="en-US" dirty="0"/>
              <a:t>C</a:t>
            </a:r>
            <a:r>
              <a:rPr lang="en-US" dirty="0" smtClean="0"/>
              <a:t>omments?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www.BrianSchrank.com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bschrank@gmail.com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twitter: </a:t>
            </a:r>
            <a:r>
              <a:rPr lang="de-DE" dirty="0" smtClean="0"/>
              <a:t>@</a:t>
            </a:r>
            <a:r>
              <a:rPr lang="de-DE" dirty="0" err="1" smtClean="0"/>
              <a:t>brianschrank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instagram</a:t>
            </a:r>
            <a:r>
              <a:rPr lang="de-DE" dirty="0" smtClean="0"/>
              <a:t>: </a:t>
            </a:r>
            <a:r>
              <a:rPr lang="en-US" dirty="0" smtClean="0"/>
              <a:t>@</a:t>
            </a:r>
            <a:r>
              <a:rPr lang="en-US" dirty="0" err="1" smtClean="0"/>
              <a:t>inflatable_reality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57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Folk Communities - </a:t>
            </a:r>
            <a:r>
              <a:rPr lang="en-US" sz="34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Help folks rise up the Participation Pyramid!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645" y="2452807"/>
            <a:ext cx="6757413" cy="42043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39020">
            <a:off x="5696076" y="2939534"/>
            <a:ext cx="1575778" cy="300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227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711" y="2913527"/>
            <a:ext cx="2869760" cy="3072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1883" y="2913528"/>
            <a:ext cx="2292082" cy="3067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913528"/>
            <a:ext cx="2061883" cy="3067902"/>
          </a:xfrm>
          <a:prstGeom prst="rect">
            <a:avLst/>
          </a:prstGeom>
        </p:spPr>
      </p:pic>
      <p:pic>
        <p:nvPicPr>
          <p:cNvPr id="7" name="Picture 6" descr="Screen Shot 2016-07-14 at 4.41.42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3" y="2913527"/>
            <a:ext cx="2990848" cy="306790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Folk Community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1496635"/>
            <a:ext cx="8229600" cy="1521333"/>
          </a:xfrm>
        </p:spPr>
        <p:txBody>
          <a:bodyPr>
            <a:noAutofit/>
          </a:bodyPr>
          <a:lstStyle/>
          <a:p>
            <a:r>
              <a:rPr lang="en-US" sz="3600" dirty="0"/>
              <a:t>Democratization of Communication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1764999" y="1496635"/>
            <a:ext cx="5113517" cy="5897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4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684" y="2932308"/>
            <a:ext cx="3925691" cy="392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Folk Communities - </a:t>
            </a:r>
            <a:r>
              <a:rPr lang="en-US" sz="34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Games Education &amp; Literacy</a:t>
            </a:r>
          </a:p>
          <a:p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084" y="1371924"/>
            <a:ext cx="1781041" cy="1503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1731" y="2875090"/>
            <a:ext cx="3024393" cy="40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05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8684" y="2932308"/>
            <a:ext cx="3925691" cy="39256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Folk Communities - </a:t>
            </a:r>
            <a:r>
              <a:rPr lang="en-US" sz="3400" dirty="0" smtClean="0">
                <a:solidFill>
                  <a:srgbClr val="FF0000"/>
                </a:solidFill>
              </a:rPr>
              <a:t>Call for Inclusion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Support Games Education &amp; Literacy</a:t>
            </a:r>
          </a:p>
          <a:p>
            <a:r>
              <a:rPr lang="en-US" dirty="0" smtClean="0"/>
              <a:t>Audible voices and Visible bodies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35" y="2875090"/>
            <a:ext cx="2590987" cy="39829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084" y="1371924"/>
            <a:ext cx="1781041" cy="15031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1731" y="2875090"/>
            <a:ext cx="3024393" cy="403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596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7595</TotalTime>
  <Words>1704</Words>
  <Application>Microsoft Macintosh PowerPoint</Application>
  <PresentationFormat>On-screen Show (4:3)</PresentationFormat>
  <Paragraphs>316</Paragraphs>
  <Slides>52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Games as Art and Entertainment: Towards More Inclusive Cultures</vt:lpstr>
      <vt:lpstr>Overview of Game Communities</vt:lpstr>
      <vt:lpstr>Overview of Game Communities</vt:lpstr>
      <vt:lpstr>Folk Community</vt:lpstr>
      <vt:lpstr>PowerPoint Presentation</vt:lpstr>
      <vt:lpstr>Folk Communities - Call for Inclusion</vt:lpstr>
      <vt:lpstr>Democratization of Communication</vt:lpstr>
      <vt:lpstr>Folk Communities - Call for Inclusion</vt:lpstr>
      <vt:lpstr>Folk Communities - Call for Inclusion</vt:lpstr>
      <vt:lpstr>Democratization of Communication</vt:lpstr>
      <vt:lpstr>Folk Communities - Call for Inclusion</vt:lpstr>
      <vt:lpstr>Democratization of Communication</vt:lpstr>
      <vt:lpstr>Folk Communities - Call for Inclusion</vt:lpstr>
      <vt:lpstr>Overview of Game Communities</vt:lpstr>
      <vt:lpstr>Indie Communities</vt:lpstr>
      <vt:lpstr>        Indie Communities</vt:lpstr>
      <vt:lpstr>        Indie Communities</vt:lpstr>
      <vt:lpstr>        Indie Communities</vt:lpstr>
      <vt:lpstr>Indie Communities</vt:lpstr>
      <vt:lpstr>Indie Communities</vt:lpstr>
      <vt:lpstr>Indie Communities</vt:lpstr>
      <vt:lpstr>Indie Communities</vt:lpstr>
      <vt:lpstr>Indie Communities</vt:lpstr>
      <vt:lpstr>Indie Communities</vt:lpstr>
      <vt:lpstr>Indie Communities</vt:lpstr>
      <vt:lpstr>Indie Communities - Call for Inclusion</vt:lpstr>
      <vt:lpstr>Indie Communities - Call for Inclusion</vt:lpstr>
      <vt:lpstr>Indie Communities - Call for Inclusion</vt:lpstr>
      <vt:lpstr>Indie Communities - Call for Inclusion</vt:lpstr>
      <vt:lpstr>Overview of Game Communities</vt:lpstr>
      <vt:lpstr>Mainstream Communities</vt:lpstr>
      <vt:lpstr>Mainstream Communities - Call for Inclusion</vt:lpstr>
      <vt:lpstr>Mainstream Communities - Call for Inclusion</vt:lpstr>
      <vt:lpstr>Mainstream Communities - Call for Inclusion</vt:lpstr>
      <vt:lpstr>Overview of Game Communities</vt:lpstr>
      <vt:lpstr>[Populist] High Art Community</vt:lpstr>
      <vt:lpstr>[Populist] High Art Community</vt:lpstr>
      <vt:lpstr>[Populist] High Art Community</vt:lpstr>
      <vt:lpstr>[Populist] High Art Community</vt:lpstr>
      <vt:lpstr>[Populist] High Art Community</vt:lpstr>
      <vt:lpstr>[Populist] Communities - Call for Inclusion</vt:lpstr>
      <vt:lpstr>Overview of Game Communities</vt:lpstr>
      <vt:lpstr>High Art Community</vt:lpstr>
      <vt:lpstr>High Art Communities - Call for Inclusion</vt:lpstr>
      <vt:lpstr>High Art Communities - Call for Inclusion</vt:lpstr>
      <vt:lpstr>Overview of Game Communities</vt:lpstr>
      <vt:lpstr>Avant-garde Communities</vt:lpstr>
      <vt:lpstr>Avant-garde Communities</vt:lpstr>
      <vt:lpstr>Avant-garde Communities - Call for Inclusion</vt:lpstr>
      <vt:lpstr>Avant-garde Communities - Call for Inclusion</vt:lpstr>
      <vt:lpstr>Avant-garde Communities - Call for Inclusion</vt:lpstr>
      <vt:lpstr>Thank you!  Questions? Comments?  www.BrianSchrank.com bschrank@gmail.com twitter: @brianschrank instagram: @inflatable_reality  </vt:lpstr>
    </vt:vector>
  </TitlesOfParts>
  <Company>CDM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Games as Art and Entertainment: Towards More Inclusive Cultures</dc:title>
  <dc:creator>Brian Schrank</dc:creator>
  <cp:lastModifiedBy>Brian Schrank</cp:lastModifiedBy>
  <cp:revision>121</cp:revision>
  <dcterms:created xsi:type="dcterms:W3CDTF">2018-02-07T21:30:55Z</dcterms:created>
  <dcterms:modified xsi:type="dcterms:W3CDTF">2018-02-13T04:12:21Z</dcterms:modified>
</cp:coreProperties>
</file>